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handoutMasterIdLst>
    <p:handoutMasterId r:id="rId14"/>
  </p:handoutMasterIdLst>
  <p:sldIdLst>
    <p:sldId id="278" r:id="rId2"/>
    <p:sldId id="258" r:id="rId3"/>
    <p:sldId id="269" r:id="rId4"/>
    <p:sldId id="270" r:id="rId5"/>
    <p:sldId id="271" r:id="rId6"/>
    <p:sldId id="272" r:id="rId7"/>
    <p:sldId id="273" r:id="rId8"/>
    <p:sldId id="274" r:id="rId9"/>
    <p:sldId id="275" r:id="rId10"/>
    <p:sldId id="276" r:id="rId11"/>
    <p:sldId id="27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8B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69" autoAdjust="0"/>
    <p:restoredTop sz="94660"/>
  </p:normalViewPr>
  <p:slideViewPr>
    <p:cSldViewPr snapToGrid="0" showGuides="1">
      <p:cViewPr varScale="1">
        <p:scale>
          <a:sx n="72" d="100"/>
          <a:sy n="72" d="100"/>
        </p:scale>
        <p:origin x="642" y="78"/>
      </p:cViewPr>
      <p:guideLst>
        <p:guide orient="horz" pos="2160"/>
        <p:guide pos="3840"/>
      </p:guideLst>
    </p:cSldViewPr>
  </p:slideViewPr>
  <p:notesTextViewPr>
    <p:cViewPr>
      <p:scale>
        <a:sx n="1" d="1"/>
        <a:sy n="1" d="1"/>
      </p:scale>
      <p:origin x="0" y="0"/>
    </p:cViewPr>
  </p:notesTextViewPr>
  <p:notesViewPr>
    <p:cSldViewPr snapToGrid="0" showGuides="1">
      <p:cViewPr varScale="1">
        <p:scale>
          <a:sx n="95" d="100"/>
          <a:sy n="95" d="100"/>
        </p:scale>
        <p:origin x="358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Column2</c:v>
                </c:pt>
              </c:strCache>
            </c:strRef>
          </c:tx>
          <c:dPt>
            <c:idx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77E3-467B-A80C-77F92F0E7487}"/>
              </c:ext>
            </c:extLst>
          </c:dPt>
          <c:dPt>
            <c:idx val="1"/>
            <c:bubble3D val="0"/>
            <c:spPr>
              <a:solidFill>
                <a:srgbClr val="92D050"/>
              </a:solidFill>
              <a:ln w="19050">
                <a:solidFill>
                  <a:schemeClr val="lt1"/>
                </a:solidFill>
              </a:ln>
              <a:effectLst/>
            </c:spPr>
            <c:extLst>
              <c:ext xmlns:c16="http://schemas.microsoft.com/office/drawing/2014/chart" uri="{C3380CC4-5D6E-409C-BE32-E72D297353CC}">
                <c16:uniqueId val="{00000003-77E3-467B-A80C-77F92F0E748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7E3-467B-A80C-77F92F0E748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7E3-467B-A80C-77F92F0E7487}"/>
              </c:ext>
            </c:extLst>
          </c:dPt>
          <c:dLbls>
            <c:dLbl>
              <c:idx val="0"/>
              <c:layout>
                <c:manualLayout>
                  <c:x val="0.16753837874582211"/>
                  <c:y val="9.8061325203430152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4"/>
                    </c:manualLayout>
                  </c15:layout>
                </c:ext>
                <c:ext xmlns:c16="http://schemas.microsoft.com/office/drawing/2014/chart" uri="{C3380CC4-5D6E-409C-BE32-E72D297353CC}">
                  <c16:uniqueId val="{00000001-77E3-467B-A80C-77F92F0E7487}"/>
                </c:ext>
              </c:extLst>
            </c:dLbl>
            <c:dLbl>
              <c:idx val="1"/>
              <c:layout>
                <c:manualLayout>
                  <c:x val="-0.1982898090976038"/>
                  <c:y val="0.14149847564319085"/>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4"/>
                    </c:manualLayout>
                  </c15:layout>
                </c:ext>
                <c:ext xmlns:c16="http://schemas.microsoft.com/office/drawing/2014/chart" uri="{C3380CC4-5D6E-409C-BE32-E72D297353CC}">
                  <c16:uniqueId val="{00000003-77E3-467B-A80C-77F92F0E7487}"/>
                </c:ext>
              </c:extLst>
            </c:dLbl>
            <c:dLbl>
              <c:idx val="2"/>
              <c:layout>
                <c:manualLayout>
                  <c:x val="-0.17053277063388658"/>
                  <c:y val="-6.6946461079551683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9.0625753953457774E-2"/>
                    </c:manualLayout>
                  </c15:layout>
                </c:ext>
                <c:ext xmlns:c16="http://schemas.microsoft.com/office/drawing/2014/chart" uri="{C3380CC4-5D6E-409C-BE32-E72D297353CC}">
                  <c16:uniqueId val="{00000005-77E3-467B-A80C-77F92F0E7487}"/>
                </c:ext>
              </c:extLst>
            </c:dLbl>
            <c:dLbl>
              <c:idx val="3"/>
              <c:layout>
                <c:manualLayout>
                  <c:x val="0.21641321588398574"/>
                  <c:y val="-5.2025968898734454E-2"/>
                </c:manualLayout>
              </c:layout>
              <c:showLegendKey val="0"/>
              <c:showVal val="0"/>
              <c:showCatName val="1"/>
              <c:showSerName val="0"/>
              <c:showPercent val="1"/>
              <c:showBubbleSize val="0"/>
              <c:extLst>
                <c:ext xmlns:c15="http://schemas.microsoft.com/office/drawing/2012/chart" uri="{CE6537A1-D6FC-4f65-9D91-7224C49458BB}">
                  <c15:layout>
                    <c:manualLayout>
                      <c:w val="0.2039313431144848"/>
                      <c:h val="0.10880665285045042"/>
                    </c:manualLayout>
                  </c15:layout>
                </c:ext>
                <c:ext xmlns:c16="http://schemas.microsoft.com/office/drawing/2014/chart" uri="{C3380CC4-5D6E-409C-BE32-E72D297353CC}">
                  <c16:uniqueId val="{00000007-77E3-467B-A80C-77F92F0E7487}"/>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PK"/>
              </a:p>
            </c:txPr>
            <c:showLegendKey val="0"/>
            <c:showVal val="0"/>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Sheet1!$A$2:$A$5</c:f>
              <c:strCache>
                <c:ptCount val="2"/>
                <c:pt idx="0">
                  <c:v>loss</c:v>
                </c:pt>
                <c:pt idx="1">
                  <c:v>profit</c:v>
                </c:pt>
              </c:strCache>
            </c:strRef>
          </c:cat>
          <c:val>
            <c:numRef>
              <c:f>Sheet1!$B$2:$B$5</c:f>
              <c:numCache>
                <c:formatCode>0%</c:formatCode>
                <c:ptCount val="4"/>
                <c:pt idx="0">
                  <c:v>0.3</c:v>
                </c:pt>
                <c:pt idx="1">
                  <c:v>0.7</c:v>
                </c:pt>
              </c:numCache>
            </c:numRef>
          </c:val>
          <c:extLst>
            <c:ext xmlns:c16="http://schemas.microsoft.com/office/drawing/2014/chart" uri="{C3380CC4-5D6E-409C-BE32-E72D297353CC}">
              <c16:uniqueId val="{00000008-77E3-467B-A80C-77F92F0E7487}"/>
            </c:ext>
          </c:extLst>
        </c:ser>
        <c:dLbls>
          <c:showLegendKey val="0"/>
          <c:showVal val="0"/>
          <c:showCatName val="0"/>
          <c:showSerName val="0"/>
          <c:showPercent val="0"/>
          <c:showBubbleSize val="0"/>
          <c:showLeaderLines val="0"/>
        </c:dLbls>
        <c:firstSliceAng val="16"/>
        <c:holeSize val="88"/>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PK"/>
    </a:p>
  </c:txPr>
  <c:externalData r:id="rId3">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6F93605-0C0C-4258-9724-5F2F9BB3BC90}" type="datetimeFigureOut">
              <a:rPr lang="en-US" smtClean="0"/>
              <a:t>1/20/2024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63FFE7F-C917-439A-8026-3D301EB5CC28}" type="slidenum">
              <a:rPr lang="en-US" smtClean="0"/>
              <a:t>‹#›</a:t>
            </a:fld>
            <a:endParaRPr lang="en-US"/>
          </a:p>
        </p:txBody>
      </p:sp>
    </p:spTree>
    <p:extLst>
      <p:ext uri="{BB962C8B-B14F-4D97-AF65-F5344CB8AC3E}">
        <p14:creationId xmlns:p14="http://schemas.microsoft.com/office/powerpoint/2010/main" val="7527998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F31B3D-E4E3-4A80-AB70-C5564C267266}" type="datetimeFigureOut">
              <a:rPr lang="en-US" smtClean="0"/>
              <a:t>1/20/2024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0B30D-C07A-425B-A90C-BA7BEB191079}" type="slidenum">
              <a:rPr lang="en-US" smtClean="0"/>
              <a:t>‹#›</a:t>
            </a:fld>
            <a:endParaRPr lang="en-US"/>
          </a:p>
        </p:txBody>
      </p:sp>
    </p:spTree>
    <p:extLst>
      <p:ext uri="{BB962C8B-B14F-4D97-AF65-F5344CB8AC3E}">
        <p14:creationId xmlns:p14="http://schemas.microsoft.com/office/powerpoint/2010/main" val="3723190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4245434"/>
            <a:ext cx="86868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731795"/>
            <a:ext cx="86868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457200"/>
            <a:ext cx="18288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457200"/>
            <a:ext cx="7955280" cy="571976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1/20/2024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457518"/>
            <a:ext cx="10058400" cy="11887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7CC0096-1860-4642-9CD2-0079EA5E7CD1}" type="datetimeFigureOut">
              <a:rPr lang="en-US" smtClean="0"/>
              <a:t>1/20/2024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9848" y="4242816"/>
            <a:ext cx="8686800" cy="146304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6799" y="5733288"/>
            <a:ext cx="8686800" cy="438912"/>
          </a:xfrm>
        </p:spPr>
        <p:txBody>
          <a:bodyPr/>
          <a:lstStyle>
            <a:lvl1pPr marL="0" indent="0">
              <a:spcBef>
                <a:spcPts val="0"/>
              </a:spcBef>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04999"/>
            <a:ext cx="4800600" cy="4271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C0096-1860-4642-9CD2-0079EA5E7CD1}" type="datetimeFigureOut">
              <a:rPr lang="en-US" smtClean="0"/>
              <a:t>1/20/2024</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68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772815"/>
            <a:ext cx="4800600" cy="737121"/>
          </a:xfrm>
        </p:spPr>
        <p:txBody>
          <a:bodyPr anchor="ctr"/>
          <a:lstStyle>
            <a:lvl1pPr marL="0" indent="0">
              <a:spcBef>
                <a:spcPts val="0"/>
              </a:spcBef>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9937"/>
            <a:ext cx="4800600" cy="36622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7CC0096-1860-4642-9CD2-0079EA5E7CD1}" type="datetimeFigureOut">
              <a:rPr lang="en-US" smtClean="0"/>
              <a:t>1/20/2024</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7CC0096-1860-4642-9CD2-0079EA5E7CD1}" type="datetimeFigureOut">
              <a:rPr lang="en-US" smtClean="0"/>
              <a:t>1/20/2024</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CC0096-1860-4642-9CD2-0079EA5E7CD1}" type="datetimeFigureOut">
              <a:rPr lang="en-US" smtClean="0"/>
              <a:t>1/20/2024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0672"/>
            <a:ext cx="4663440" cy="18288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85799" y="457200"/>
            <a:ext cx="5410201" cy="57150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CC0096-1860-4642-9CD2-0079EA5E7CD1}" type="datetimeFigureOut">
              <a:rPr lang="en-US" smtClean="0"/>
              <a:t>1/20/2024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760" y="3093099"/>
            <a:ext cx="4663440" cy="1828800"/>
          </a:xfrm>
        </p:spPr>
        <p:txBody>
          <a:bodyPr anchor="b">
            <a:normAutofit/>
          </a:bodyPr>
          <a:lstStyle>
            <a:lvl1pPr>
              <a:defRPr sz="3600"/>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0"/>
            <a:ext cx="6096000" cy="6858000"/>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42760" y="4983480"/>
            <a:ext cx="4663440" cy="118872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457518"/>
            <a:ext cx="10058400" cy="118872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1905001"/>
            <a:ext cx="10058400" cy="4267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6800" y="6400800"/>
            <a:ext cx="1097280" cy="228600"/>
          </a:xfrm>
          <a:prstGeom prst="rect">
            <a:avLst/>
          </a:prstGeom>
        </p:spPr>
        <p:txBody>
          <a:bodyPr vert="horz" lIns="91440" tIns="45720" rIns="91440" bIns="45720" rtlCol="0" anchor="ctr"/>
          <a:lstStyle>
            <a:lvl1pPr algn="l">
              <a:defRPr sz="1100">
                <a:solidFill>
                  <a:schemeClr val="tx1"/>
                </a:solidFill>
              </a:defRPr>
            </a:lvl1pPr>
          </a:lstStyle>
          <a:p>
            <a:fld id="{37CC0096-1860-4642-9CD2-0079EA5E7CD1}" type="datetimeFigureOut">
              <a:rPr lang="en-US" smtClean="0"/>
              <a:pPr/>
              <a:t>1/20/2024</a:t>
            </a:fld>
            <a:endParaRPr lang="en-US" dirty="0"/>
          </a:p>
        </p:txBody>
      </p:sp>
      <p:sp>
        <p:nvSpPr>
          <p:cNvPr id="5" name="Footer Placeholder 4"/>
          <p:cNvSpPr>
            <a:spLocks noGrp="1"/>
          </p:cNvSpPr>
          <p:nvPr>
            <p:ph type="ftr" sz="quarter" idx="3"/>
          </p:nvPr>
        </p:nvSpPr>
        <p:spPr>
          <a:xfrm>
            <a:off x="2422849" y="6400800"/>
            <a:ext cx="7315200" cy="228600"/>
          </a:xfrm>
          <a:prstGeom prst="rect">
            <a:avLst/>
          </a:prstGeom>
        </p:spPr>
        <p:txBody>
          <a:bodyPr vert="horz" lIns="91440" tIns="45720" rIns="91440" bIns="45720" rtlCol="0" anchor="ctr"/>
          <a:lstStyle>
            <a:lvl1pPr algn="ctr">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027920" y="6400800"/>
            <a:ext cx="1097280" cy="228600"/>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accent5"/>
        </a:buClr>
        <a:buSzPct val="90000"/>
        <a:buFont typeface="Arial"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200"/>
        </a:spcBef>
        <a:buClr>
          <a:schemeClr val="accent5"/>
        </a:buClr>
        <a:buSzPct val="90000"/>
        <a:buFont typeface="Arial"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Clr>
          <a:schemeClr val="accent5"/>
        </a:buClr>
        <a:buSzPct val="90000"/>
        <a:buFont typeface="Arial" pitchFamily="34" charset="0"/>
        <a:buChar char="•"/>
        <a:defRPr sz="1800" kern="1200">
          <a:solidFill>
            <a:schemeClr val="tx1"/>
          </a:solidFill>
          <a:latin typeface="+mn-lt"/>
          <a:ea typeface="+mn-ea"/>
          <a:cs typeface="+mn-cs"/>
        </a:defRPr>
      </a:lvl3pPr>
      <a:lvl4pPr marL="1097280" indent="-182880" algn="l" defTabSz="914400" rtl="0" eaLnBrk="1" latinLnBrk="0" hangingPunct="1">
        <a:lnSpc>
          <a:spcPct val="90000"/>
        </a:lnSpc>
        <a:spcBef>
          <a:spcPts val="800"/>
        </a:spcBef>
        <a:buClr>
          <a:schemeClr val="accent5"/>
        </a:buClr>
        <a:buSzPct val="90000"/>
        <a:buFont typeface="Arial" pitchFamily="34" charset="0"/>
        <a:buChar char="•"/>
        <a:defRPr sz="1600" kern="1200">
          <a:solidFill>
            <a:schemeClr val="tx1"/>
          </a:solidFill>
          <a:latin typeface="+mn-lt"/>
          <a:ea typeface="+mn-ea"/>
          <a:cs typeface="+mn-cs"/>
        </a:defRPr>
      </a:lvl4pPr>
      <a:lvl5pPr marL="13258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5pPr>
      <a:lvl6pPr marL="15544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6pPr>
      <a:lvl7pPr marL="17830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7pPr>
      <a:lvl8pPr marL="20116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8pPr>
      <a:lvl9pPr marL="2240280" indent="-137160" algn="l" defTabSz="914400" rtl="0" eaLnBrk="1" latinLnBrk="0" hangingPunct="1">
        <a:lnSpc>
          <a:spcPct val="90000"/>
        </a:lnSpc>
        <a:spcBef>
          <a:spcPts val="600"/>
        </a:spcBef>
        <a:buClr>
          <a:schemeClr val="accent5"/>
        </a:buClr>
        <a:buSzPct val="9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4.png"/><Relationship Id="rId5" Type="http://schemas.microsoft.com/office/2007/relationships/hdphoto" Target="../media/hdphoto7.wdp"/><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799" y="4129605"/>
            <a:ext cx="8686800" cy="1463040"/>
          </a:xfrm>
        </p:spPr>
        <p:txBody>
          <a:bodyPr>
            <a:normAutofit/>
          </a:bodyPr>
          <a:lstStyle/>
          <a:p>
            <a:r>
              <a:rPr lang="en-US" sz="6600" dirty="0">
                <a:ln w="0"/>
                <a:solidFill>
                  <a:schemeClr val="accent1"/>
                </a:solidFill>
                <a:effectLst>
                  <a:outerShdw blurRad="38100" dist="25400" dir="5400000" algn="ctr" rotWithShape="0">
                    <a:srgbClr val="6E747A">
                      <a:alpha val="43000"/>
                    </a:srgbClr>
                  </a:outerShdw>
                </a:effectLst>
                <a:latin typeface="Lucida Calligraphy" panose="03010101010101010101" pitchFamily="66" charset="0"/>
              </a:rPr>
              <a:t>DEEPWEAR</a:t>
            </a:r>
          </a:p>
        </p:txBody>
      </p:sp>
      <p:pic>
        <p:nvPicPr>
          <p:cNvPr id="5" name="Picture 4"/>
          <p:cNvPicPr>
            <a:picLocks noChangeAspect="1"/>
          </p:cNvPicPr>
          <p:nvPr/>
        </p:nvPicPr>
        <p:blipFill>
          <a:blip r:embed="rId2">
            <a:extLst>
              <a:ext uri="{BEBA8EAE-BF5A-486C-A8C5-ECC9F3942E4B}">
                <a14:imgProps xmlns:a14="http://schemas.microsoft.com/office/drawing/2010/main">
                  <a14:imgLayer r:embed="rId3">
                    <a14:imgEffect>
                      <a14:backgroundRemoval t="2750" b="94000" l="3688" r="90000"/>
                    </a14:imgEffect>
                  </a14:imgLayer>
                </a14:imgProps>
              </a:ext>
              <a:ext uri="{28A0092B-C50C-407E-A947-70E740481C1C}">
                <a14:useLocalDpi xmlns:a14="http://schemas.microsoft.com/office/drawing/2010/main" val="0"/>
              </a:ext>
            </a:extLst>
          </a:blip>
          <a:stretch>
            <a:fillRect/>
          </a:stretch>
        </p:blipFill>
        <p:spPr>
          <a:xfrm>
            <a:off x="2159726" y="742122"/>
            <a:ext cx="7593873" cy="3316072"/>
          </a:xfrm>
          <a:prstGeom prst="rect">
            <a:avLst/>
          </a:prstGeom>
        </p:spPr>
      </p:pic>
    </p:spTree>
    <p:extLst>
      <p:ext uri="{BB962C8B-B14F-4D97-AF65-F5344CB8AC3E}">
        <p14:creationId xmlns:p14="http://schemas.microsoft.com/office/powerpoint/2010/main" val="190947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2791" y="-104421"/>
            <a:ext cx="10058400" cy="1188720"/>
          </a:xfrm>
        </p:spPr>
        <p:txBody>
          <a:bodyPr/>
          <a:lstStyle/>
          <a:p>
            <a:r>
              <a:rPr lang="en-US" b="1" dirty="0"/>
              <a:t>OUR DREAMS:</a:t>
            </a:r>
          </a:p>
        </p:txBody>
      </p:sp>
      <p:sp>
        <p:nvSpPr>
          <p:cNvPr id="3" name="TextBox 2"/>
          <p:cNvSpPr txBox="1"/>
          <p:nvPr/>
        </p:nvSpPr>
        <p:spPr>
          <a:xfrm>
            <a:off x="97276" y="1084299"/>
            <a:ext cx="7752945" cy="5632311"/>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US" b="1" dirty="0"/>
              <a:t>Setting Trends:</a:t>
            </a:r>
            <a:r>
              <a:rPr lang="en-US" dirty="0"/>
              <a:t> Dreaming of creating popular styles that everyone loves and wants to wear.</a:t>
            </a:r>
          </a:p>
          <a:p>
            <a:pPr marL="285750" indent="-285750">
              <a:lnSpc>
                <a:spcPct val="200000"/>
              </a:lnSpc>
              <a:buFont typeface="Wingdings" panose="05000000000000000000" pitchFamily="2" charset="2"/>
              <a:buChar char="v"/>
            </a:pPr>
            <a:r>
              <a:rPr lang="en-US" b="1" dirty="0"/>
              <a:t>Being Eco-Friendly:</a:t>
            </a:r>
            <a:r>
              <a:rPr lang="en-US" dirty="0"/>
              <a:t> Dreaming of making clothes in a way that's good for the environment.</a:t>
            </a:r>
          </a:p>
          <a:p>
            <a:pPr marL="285750" indent="-285750">
              <a:lnSpc>
                <a:spcPct val="200000"/>
              </a:lnSpc>
              <a:buFont typeface="Wingdings" panose="05000000000000000000" pitchFamily="2" charset="2"/>
              <a:buChar char="v"/>
            </a:pPr>
            <a:r>
              <a:rPr lang="en-US" b="1" dirty="0"/>
              <a:t>Global Influence:</a:t>
            </a:r>
            <a:r>
              <a:rPr lang="en-US" dirty="0"/>
              <a:t> Wanting people all around the world to know and like our designs.</a:t>
            </a:r>
          </a:p>
          <a:p>
            <a:pPr marL="285750" indent="-285750">
              <a:lnSpc>
                <a:spcPct val="200000"/>
              </a:lnSpc>
              <a:buFont typeface="Wingdings" panose="05000000000000000000" pitchFamily="2" charset="2"/>
              <a:buChar char="v"/>
            </a:pPr>
            <a:r>
              <a:rPr lang="en-US" b="1" dirty="0"/>
              <a:t>Celebrating Diversity:</a:t>
            </a:r>
            <a:r>
              <a:rPr lang="en-US" dirty="0"/>
              <a:t> Dreaming of making clothes that people from all backgrounds can enjoy.</a:t>
            </a:r>
          </a:p>
          <a:p>
            <a:pPr marL="285750" indent="-285750">
              <a:lnSpc>
                <a:spcPct val="200000"/>
              </a:lnSpc>
              <a:buFont typeface="Wingdings" panose="05000000000000000000" pitchFamily="2" charset="2"/>
              <a:buChar char="v"/>
            </a:pPr>
            <a:r>
              <a:rPr lang="en-US" b="1" dirty="0"/>
              <a:t>Positive Legacy:</a:t>
            </a:r>
            <a:r>
              <a:rPr lang="en-US" dirty="0"/>
              <a:t> Dreaming of leaving a positive mark in the fashion world and beyond.</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backgroundRemoval t="10247" b="96395" l="6167" r="97167"/>
                    </a14:imgEffect>
                  </a14:imgLayer>
                </a14:imgProps>
              </a:ext>
              <a:ext uri="{28A0092B-C50C-407E-A947-70E740481C1C}">
                <a14:useLocalDpi xmlns:a14="http://schemas.microsoft.com/office/drawing/2010/main" val="0"/>
              </a:ext>
            </a:extLst>
          </a:blip>
          <a:stretch>
            <a:fillRect/>
          </a:stretch>
        </p:blipFill>
        <p:spPr>
          <a:xfrm>
            <a:off x="7337897" y="1198766"/>
            <a:ext cx="4854103" cy="3964156"/>
          </a:xfrm>
          <a:prstGeom prst="rect">
            <a:avLst/>
          </a:prstGeom>
        </p:spPr>
      </p:pic>
    </p:spTree>
    <p:extLst>
      <p:ext uri="{BB962C8B-B14F-4D97-AF65-F5344CB8AC3E}">
        <p14:creationId xmlns:p14="http://schemas.microsoft.com/office/powerpoint/2010/main" val="178972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957" y="165370"/>
            <a:ext cx="10058400" cy="868025"/>
          </a:xfrm>
        </p:spPr>
        <p:txBody>
          <a:bodyPr/>
          <a:lstStyle/>
          <a:p>
            <a:pPr lvl="0"/>
            <a:r>
              <a:rPr lang="en-US" b="1" dirty="0"/>
              <a:t>COLLABORATE WITH US</a:t>
            </a:r>
          </a:p>
        </p:txBody>
      </p:sp>
      <p:sp>
        <p:nvSpPr>
          <p:cNvPr id="3" name="TextBox 2"/>
          <p:cNvSpPr txBox="1"/>
          <p:nvPr/>
        </p:nvSpPr>
        <p:spPr>
          <a:xfrm>
            <a:off x="4630366" y="1354408"/>
            <a:ext cx="7363838" cy="5078313"/>
          </a:xfrm>
          <a:prstGeom prst="rect">
            <a:avLst/>
          </a:prstGeom>
          <a:noFill/>
        </p:spPr>
        <p:txBody>
          <a:bodyPr wrap="square" rtlCol="0">
            <a:spAutoFit/>
          </a:bodyPr>
          <a:lstStyle/>
          <a:p>
            <a:pPr>
              <a:lnSpc>
                <a:spcPct val="200000"/>
              </a:lnSpc>
            </a:pPr>
            <a:r>
              <a:rPr lang="en-US" dirty="0"/>
              <a:t>We're thrilled to propose a collaborative venture between our fashion design company and yours. Combining the unique styles and strengths of both brands, we envision an innovative partnership that pushes creative boundaries. Our shared passion  will drive the creation of exclusive collections, promising mutual benefits and expanded market reach. This collaboration aims to captivate the fashion-forward audience with fresh, trendsetting designs. Let's embark on this exciting journey together, shaping the future of fashion.</a:t>
            </a:r>
          </a:p>
          <a:p>
            <a:pPr>
              <a:lnSpc>
                <a:spcPct val="200000"/>
              </a:lnSpc>
            </a:pPr>
            <a:r>
              <a:rPr lang="en-US" dirty="0">
                <a:solidFill>
                  <a:schemeClr val="accent5">
                    <a:lumMod val="60000"/>
                    <a:lumOff val="40000"/>
                  </a:schemeClr>
                </a:solidFill>
              </a:rPr>
              <a:t>Contact us at </a:t>
            </a:r>
            <a:r>
              <a:rPr lang="en-US" b="1" i="1" dirty="0">
                <a:solidFill>
                  <a:srgbClr val="D98BAC"/>
                </a:solidFill>
              </a:rPr>
              <a:t>DEEPWEAR@gmail.com</a:t>
            </a:r>
          </a:p>
        </p:txBody>
      </p:sp>
      <p:pic>
        <p:nvPicPr>
          <p:cNvPr id="5" name="Picture 4"/>
          <p:cNvPicPr>
            <a:picLocks noChangeAspect="1"/>
          </p:cNvPicPr>
          <p:nvPr/>
        </p:nvPicPr>
        <p:blipFill>
          <a:blip r:embed="rId4">
            <a:extLst>
              <a:ext uri="{BEBA8EAE-BF5A-486C-A8C5-ECC9F3942E4B}">
                <a14:imgProps xmlns:a14="http://schemas.microsoft.com/office/drawing/2010/main">
                  <a14:imgLayer r:embed="rId5">
                    <a14:imgEffect>
                      <a14:backgroundRemoval t="2660" b="96277" l="2612" r="96642"/>
                    </a14:imgEffect>
                  </a14:imgLayer>
                </a14:imgProps>
              </a:ext>
              <a:ext uri="{28A0092B-C50C-407E-A947-70E740481C1C}">
                <a14:useLocalDpi xmlns:a14="http://schemas.microsoft.com/office/drawing/2010/main" val="0"/>
              </a:ext>
            </a:extLst>
          </a:blip>
          <a:stretch>
            <a:fillRect/>
          </a:stretch>
        </p:blipFill>
        <p:spPr>
          <a:xfrm>
            <a:off x="169829" y="2125088"/>
            <a:ext cx="4217345" cy="2943022"/>
          </a:xfrm>
          <a:prstGeom prst="rect">
            <a:avLst/>
          </a:prstGeom>
        </p:spPr>
      </p:pic>
      <p:pic>
        <p:nvPicPr>
          <p:cNvPr id="4" name="Screen Recording 3">
            <a:hlinkClick r:id="" action="ppaction://media"/>
            <a:extLst>
              <a:ext uri="{FF2B5EF4-FFF2-40B4-BE49-F238E27FC236}">
                <a16:creationId xmlns:a16="http://schemas.microsoft.com/office/drawing/2014/main" id="{BFD34C27-5DB7-4E36-AE5B-1DB86F25F67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29000" y="971550"/>
            <a:ext cx="5334000" cy="4914900"/>
          </a:xfrm>
          <a:prstGeom prst="rect">
            <a:avLst/>
          </a:prstGeom>
        </p:spPr>
      </p:pic>
    </p:spTree>
    <p:extLst>
      <p:ext uri="{BB962C8B-B14F-4D97-AF65-F5344CB8AC3E}">
        <p14:creationId xmlns:p14="http://schemas.microsoft.com/office/powerpoint/2010/main" val="4294569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4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275" y="333693"/>
            <a:ext cx="10058400" cy="1188720"/>
          </a:xfrm>
        </p:spPr>
        <p:txBody>
          <a:bodyPr/>
          <a:lstStyle/>
          <a:p>
            <a:r>
              <a:rPr lang="en-US" b="1" dirty="0"/>
              <a:t>COMPANY OBJECTIVE:</a:t>
            </a:r>
          </a:p>
        </p:txBody>
      </p:sp>
      <p:sp>
        <p:nvSpPr>
          <p:cNvPr id="3" name="Content Placeholder 2"/>
          <p:cNvSpPr>
            <a:spLocks noGrp="1"/>
          </p:cNvSpPr>
          <p:nvPr>
            <p:ph idx="1"/>
          </p:nvPr>
        </p:nvSpPr>
        <p:spPr>
          <a:xfrm>
            <a:off x="561975" y="1924051"/>
            <a:ext cx="6305550" cy="4267200"/>
          </a:xfrm>
        </p:spPr>
        <p:txBody>
          <a:bodyPr>
            <a:normAutofit lnSpcReduction="10000"/>
          </a:bodyPr>
          <a:lstStyle/>
          <a:p>
            <a:pPr>
              <a:lnSpc>
                <a:spcPct val="200000"/>
              </a:lnSpc>
            </a:pPr>
            <a:r>
              <a:rPr lang="en-US" sz="2000" dirty="0"/>
              <a:t>The primary objective of a fashion design company is to consistently create innovative and stylish designs that resonate with its target audience. Focused on establishing a strong brand identity, the company aims to position itself uniquely in the market, maintaining a commitment to quality, craftsmanship, and sustainability</a:t>
            </a:r>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2344" b="97813" l="10000" r="90000"/>
                    </a14:imgEffect>
                  </a14:imgLayer>
                </a14:imgProps>
              </a:ext>
              <a:ext uri="{28A0092B-C50C-407E-A947-70E740481C1C}">
                <a14:useLocalDpi xmlns:a14="http://schemas.microsoft.com/office/drawing/2010/main" val="0"/>
              </a:ext>
            </a:extLst>
          </a:blip>
          <a:stretch>
            <a:fillRect/>
          </a:stretch>
        </p:blipFill>
        <p:spPr>
          <a:xfrm>
            <a:off x="6781800" y="928053"/>
            <a:ext cx="5124450" cy="5029200"/>
          </a:xfrm>
          <a:prstGeom prst="rect">
            <a:avLst/>
          </a:prstGeom>
        </p:spPr>
      </p:pic>
    </p:spTree>
    <p:extLst>
      <p:ext uri="{BB962C8B-B14F-4D97-AF65-F5344CB8AC3E}">
        <p14:creationId xmlns:p14="http://schemas.microsoft.com/office/powerpoint/2010/main" val="225353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TEAM MEMBERS:</a:t>
            </a:r>
          </a:p>
        </p:txBody>
      </p:sp>
      <p:sp>
        <p:nvSpPr>
          <p:cNvPr id="3" name="TextBox 2"/>
          <p:cNvSpPr txBox="1"/>
          <p:nvPr/>
        </p:nvSpPr>
        <p:spPr>
          <a:xfrm>
            <a:off x="323851" y="1952625"/>
            <a:ext cx="3876674" cy="3554819"/>
          </a:xfrm>
          <a:prstGeom prst="rect">
            <a:avLst/>
          </a:prstGeom>
          <a:noFill/>
        </p:spPr>
        <p:txBody>
          <a:bodyPr wrap="square" rtlCol="0">
            <a:spAutoFit/>
          </a:bodyPr>
          <a:lstStyle/>
          <a:p>
            <a:pPr>
              <a:lnSpc>
                <a:spcPct val="250000"/>
              </a:lnSpc>
            </a:pPr>
            <a:r>
              <a:rPr lang="en-US" b="1" i="1" u="sng" dirty="0" err="1">
                <a:solidFill>
                  <a:schemeClr val="accent5">
                    <a:lumMod val="75000"/>
                  </a:schemeClr>
                </a:solidFill>
              </a:rPr>
              <a:t>Gulrukh</a:t>
            </a:r>
            <a:r>
              <a:rPr lang="en-US" b="1" i="1" u="sng" dirty="0">
                <a:solidFill>
                  <a:schemeClr val="accent5">
                    <a:lumMod val="75000"/>
                  </a:schemeClr>
                </a:solidFill>
              </a:rPr>
              <a:t> </a:t>
            </a:r>
            <a:r>
              <a:rPr lang="en-US" b="1" i="1" u="sng" dirty="0" err="1">
                <a:solidFill>
                  <a:schemeClr val="accent5">
                    <a:lumMod val="75000"/>
                  </a:schemeClr>
                </a:solidFill>
              </a:rPr>
              <a:t>Kashaf</a:t>
            </a:r>
            <a:r>
              <a:rPr lang="en-US" b="1" i="1" u="sng" dirty="0">
                <a:solidFill>
                  <a:schemeClr val="accent5">
                    <a:lumMod val="75000"/>
                  </a:schemeClr>
                </a:solidFill>
              </a:rPr>
              <a:t> (2023F-BSE-280)</a:t>
            </a:r>
          </a:p>
          <a:p>
            <a:pPr>
              <a:lnSpc>
                <a:spcPct val="250000"/>
              </a:lnSpc>
            </a:pPr>
            <a:r>
              <a:rPr lang="en-US" dirty="0"/>
              <a:t>a creative professional specializing in </a:t>
            </a:r>
            <a:r>
              <a:rPr lang="en-US" b="1" dirty="0"/>
              <a:t>textile,</a:t>
            </a:r>
            <a:r>
              <a:rPr lang="en-US" dirty="0"/>
              <a:t> Crafting vibrant textiles, blending creativity and functionality to elevate spaces.</a:t>
            </a:r>
          </a:p>
        </p:txBody>
      </p:sp>
      <p:sp>
        <p:nvSpPr>
          <p:cNvPr id="4" name="TextBox 3"/>
          <p:cNvSpPr txBox="1"/>
          <p:nvPr/>
        </p:nvSpPr>
        <p:spPr>
          <a:xfrm>
            <a:off x="8115299" y="1952625"/>
            <a:ext cx="3905251" cy="3554819"/>
          </a:xfrm>
          <a:prstGeom prst="rect">
            <a:avLst/>
          </a:prstGeom>
          <a:noFill/>
        </p:spPr>
        <p:txBody>
          <a:bodyPr wrap="square" rtlCol="0">
            <a:spAutoFit/>
          </a:bodyPr>
          <a:lstStyle/>
          <a:p>
            <a:pPr>
              <a:lnSpc>
                <a:spcPct val="250000"/>
              </a:lnSpc>
            </a:pPr>
            <a:r>
              <a:rPr lang="en-US" b="1" i="1" u="sng" dirty="0">
                <a:solidFill>
                  <a:schemeClr val="accent5">
                    <a:lumMod val="75000"/>
                  </a:schemeClr>
                </a:solidFill>
              </a:rPr>
              <a:t>Mariam </a:t>
            </a:r>
            <a:r>
              <a:rPr lang="en-US" b="1" i="1" u="sng" dirty="0" err="1">
                <a:solidFill>
                  <a:schemeClr val="accent5">
                    <a:lumMod val="75000"/>
                  </a:schemeClr>
                </a:solidFill>
              </a:rPr>
              <a:t>Zuberi</a:t>
            </a:r>
            <a:r>
              <a:rPr lang="en-US" b="1" i="1" u="sng" dirty="0">
                <a:solidFill>
                  <a:schemeClr val="accent5">
                    <a:lumMod val="75000"/>
                  </a:schemeClr>
                </a:solidFill>
              </a:rPr>
              <a:t>(2023F-BSE-261)</a:t>
            </a:r>
          </a:p>
          <a:p>
            <a:pPr>
              <a:lnSpc>
                <a:spcPct val="250000"/>
              </a:lnSpc>
            </a:pPr>
            <a:r>
              <a:rPr lang="en-US" dirty="0"/>
              <a:t>a creative professional specializing in </a:t>
            </a:r>
            <a:r>
              <a:rPr lang="en-US" b="1" dirty="0"/>
              <a:t>interior </a:t>
            </a:r>
            <a:r>
              <a:rPr lang="en-US" dirty="0"/>
              <a:t>, Transforming spaces with a blend of aesthetic harmony and practical design solutions.</a:t>
            </a:r>
          </a:p>
        </p:txBody>
      </p:sp>
      <p:pic>
        <p:nvPicPr>
          <p:cNvPr id="6" name="Picture 5"/>
          <p:cNvPicPr>
            <a:picLocks noChangeAspect="1"/>
          </p:cNvPicPr>
          <p:nvPr/>
        </p:nvPicPr>
        <p:blipFill>
          <a:blip r:embed="rId2" cstate="print">
            <a:extLst>
              <a:ext uri="{BEBA8EAE-BF5A-486C-A8C5-ECC9F3942E4B}">
                <a14:imgProps xmlns:a14="http://schemas.microsoft.com/office/drawing/2010/main">
                  <a14:imgLayer r:embed="rId3">
                    <a14:imgEffect>
                      <a14:backgroundRemoval t="4071" b="95263" l="5000" r="98750"/>
                    </a14:imgEffect>
                  </a14:imgLayer>
                </a14:imgProps>
              </a:ext>
              <a:ext uri="{28A0092B-C50C-407E-A947-70E740481C1C}">
                <a14:useLocalDpi xmlns:a14="http://schemas.microsoft.com/office/drawing/2010/main" val="0"/>
              </a:ext>
            </a:extLst>
          </a:blip>
          <a:stretch>
            <a:fillRect/>
          </a:stretch>
        </p:blipFill>
        <p:spPr>
          <a:xfrm>
            <a:off x="4371975" y="2175257"/>
            <a:ext cx="3743324" cy="3086904"/>
          </a:xfrm>
          <a:prstGeom prst="rect">
            <a:avLst/>
          </a:prstGeom>
        </p:spPr>
      </p:pic>
    </p:spTree>
    <p:extLst>
      <p:ext uri="{BB962C8B-B14F-4D97-AF65-F5344CB8AC3E}">
        <p14:creationId xmlns:p14="http://schemas.microsoft.com/office/powerpoint/2010/main" val="340939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125" y="409893"/>
            <a:ext cx="10058400" cy="1188720"/>
          </a:xfrm>
        </p:spPr>
        <p:txBody>
          <a:bodyPr/>
          <a:lstStyle/>
          <a:p>
            <a:r>
              <a:rPr lang="en-US" b="1" dirty="0"/>
              <a:t>WHAT WE DO</a:t>
            </a:r>
          </a:p>
        </p:txBody>
      </p:sp>
      <p:sp>
        <p:nvSpPr>
          <p:cNvPr id="3" name="TextBox 2"/>
          <p:cNvSpPr txBox="1"/>
          <p:nvPr/>
        </p:nvSpPr>
        <p:spPr>
          <a:xfrm>
            <a:off x="4524375" y="1598613"/>
            <a:ext cx="6657975" cy="4092082"/>
          </a:xfrm>
          <a:prstGeom prst="rect">
            <a:avLst/>
          </a:prstGeom>
          <a:noFill/>
        </p:spPr>
        <p:txBody>
          <a:bodyPr wrap="square" rtlCol="0">
            <a:spAutoFit/>
          </a:bodyPr>
          <a:lstStyle/>
          <a:p>
            <a:pPr marL="285750" indent="-285750">
              <a:lnSpc>
                <a:spcPct val="300000"/>
              </a:lnSpc>
              <a:buFont typeface="Wingdings" panose="05000000000000000000" pitchFamily="2" charset="2"/>
              <a:buChar char="v"/>
            </a:pPr>
            <a:r>
              <a:rPr lang="en-US" dirty="0"/>
              <a:t>We're a fashion design company, and our job is to create trendy and cool clothing and accessories.</a:t>
            </a:r>
          </a:p>
          <a:p>
            <a:pPr marL="285750" indent="-285750">
              <a:lnSpc>
                <a:spcPct val="300000"/>
              </a:lnSpc>
              <a:buFont typeface="Wingdings" panose="05000000000000000000" pitchFamily="2" charset="2"/>
              <a:buChar char="v"/>
            </a:pPr>
            <a:r>
              <a:rPr lang="en-US" dirty="0"/>
              <a:t> We want people to feel good and express themselves through the stylish and high-quality stuff we make</a:t>
            </a:r>
          </a:p>
          <a:p>
            <a:pPr marL="285750" indent="-285750">
              <a:lnSpc>
                <a:spcPct val="300000"/>
              </a:lnSpc>
              <a:buFont typeface="Wingdings" panose="05000000000000000000" pitchFamily="2" charset="2"/>
              <a:buChar char="v"/>
            </a:pPr>
            <a:r>
              <a:rPr lang="en-US" dirty="0"/>
              <a:t>Our goal is to make fashion fun and accessible for everyone!</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8006" b="93450" l="5469" r="96387"/>
                    </a14:imgEffect>
                  </a14:imgLayer>
                </a14:imgProps>
              </a:ext>
              <a:ext uri="{28A0092B-C50C-407E-A947-70E740481C1C}">
                <a14:useLocalDpi xmlns:a14="http://schemas.microsoft.com/office/drawing/2010/main" val="0"/>
              </a:ext>
            </a:extLst>
          </a:blip>
          <a:stretch>
            <a:fillRect/>
          </a:stretch>
        </p:blipFill>
        <p:spPr>
          <a:xfrm>
            <a:off x="504825" y="2414020"/>
            <a:ext cx="4019550" cy="2696709"/>
          </a:xfrm>
          <a:prstGeom prst="rect">
            <a:avLst/>
          </a:prstGeom>
        </p:spPr>
      </p:pic>
    </p:spTree>
    <p:extLst>
      <p:ext uri="{BB962C8B-B14F-4D97-AF65-F5344CB8AC3E}">
        <p14:creationId xmlns:p14="http://schemas.microsoft.com/office/powerpoint/2010/main" val="134956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6775" y="219393"/>
            <a:ext cx="10058400" cy="1188720"/>
          </a:xfrm>
        </p:spPr>
        <p:txBody>
          <a:bodyPr/>
          <a:lstStyle/>
          <a:p>
            <a:pPr algn="ctr"/>
            <a:r>
              <a:rPr lang="en-US" b="1" dirty="0"/>
              <a:t>OUR TARGET</a:t>
            </a:r>
          </a:p>
        </p:txBody>
      </p:sp>
      <p:sp>
        <p:nvSpPr>
          <p:cNvPr id="3" name="TextBox 2"/>
          <p:cNvSpPr txBox="1"/>
          <p:nvPr/>
        </p:nvSpPr>
        <p:spPr>
          <a:xfrm>
            <a:off x="266700" y="1733550"/>
            <a:ext cx="5629275" cy="4524315"/>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US" b="1" dirty="0"/>
              <a:t>Make Clothes for Everyone:</a:t>
            </a:r>
            <a:r>
              <a:rPr lang="en-US" dirty="0"/>
              <a:t> Create styles that everyone can like, no matter their taste or style.</a:t>
            </a:r>
          </a:p>
          <a:p>
            <a:pPr marL="285750" indent="-285750">
              <a:lnSpc>
                <a:spcPct val="200000"/>
              </a:lnSpc>
              <a:buFont typeface="Wingdings" panose="05000000000000000000" pitchFamily="2" charset="2"/>
              <a:buChar char="v"/>
            </a:pPr>
            <a:r>
              <a:rPr lang="en-US" b="1" dirty="0"/>
              <a:t>Be Trendy and Cool:</a:t>
            </a:r>
            <a:r>
              <a:rPr lang="en-US" dirty="0"/>
              <a:t> Always have the newest and coolest designs to inspire people.</a:t>
            </a:r>
          </a:p>
          <a:p>
            <a:pPr marL="285750" indent="-285750">
              <a:lnSpc>
                <a:spcPct val="200000"/>
              </a:lnSpc>
              <a:buFont typeface="Wingdings" panose="05000000000000000000" pitchFamily="2" charset="2"/>
              <a:buChar char="v"/>
            </a:pPr>
            <a:r>
              <a:rPr lang="en-US" b="1" dirty="0"/>
              <a:t>Quality Matters:</a:t>
            </a:r>
            <a:r>
              <a:rPr lang="en-US" dirty="0"/>
              <a:t> Make sure our clothes are well-made and last a long time.</a:t>
            </a:r>
          </a:p>
          <a:p>
            <a:pPr marL="285750" indent="-285750">
              <a:lnSpc>
                <a:spcPct val="200000"/>
              </a:lnSpc>
              <a:buFont typeface="Wingdings" panose="05000000000000000000" pitchFamily="2" charset="2"/>
              <a:buChar char="v"/>
            </a:pPr>
            <a:r>
              <a:rPr lang="en-US" b="1" dirty="0"/>
              <a:t>Affordable Fashion:</a:t>
            </a:r>
            <a:r>
              <a:rPr lang="en-US" dirty="0"/>
              <a:t> Have a range of prices so that everyone can enjoy our stylish clothes.</a:t>
            </a:r>
          </a:p>
        </p:txBody>
      </p:sp>
      <p:sp>
        <p:nvSpPr>
          <p:cNvPr id="4" name="Rectangle 3"/>
          <p:cNvSpPr/>
          <p:nvPr/>
        </p:nvSpPr>
        <p:spPr>
          <a:xfrm>
            <a:off x="6134099" y="1733549"/>
            <a:ext cx="5857875" cy="4524315"/>
          </a:xfrm>
          <a:prstGeom prst="rect">
            <a:avLst/>
          </a:prstGeom>
        </p:spPr>
        <p:txBody>
          <a:bodyPr wrap="square">
            <a:spAutoFit/>
          </a:bodyPr>
          <a:lstStyle/>
          <a:p>
            <a:pPr marL="285750" indent="-285750">
              <a:lnSpc>
                <a:spcPct val="200000"/>
              </a:lnSpc>
              <a:buFont typeface="Wingdings" panose="05000000000000000000" pitchFamily="2" charset="2"/>
              <a:buChar char="v"/>
            </a:pPr>
            <a:r>
              <a:rPr lang="en-US" b="1" dirty="0"/>
              <a:t>Make Customers Happy:</a:t>
            </a:r>
            <a:r>
              <a:rPr lang="en-US" dirty="0"/>
              <a:t> Listen to what people want &amp; make sure our customers are happy.</a:t>
            </a:r>
          </a:p>
          <a:p>
            <a:pPr marL="285750" indent="-285750">
              <a:lnSpc>
                <a:spcPct val="200000"/>
              </a:lnSpc>
              <a:buFont typeface="Wingdings" panose="05000000000000000000" pitchFamily="2" charset="2"/>
              <a:buChar char="v"/>
            </a:pPr>
            <a:r>
              <a:rPr lang="en-US" b="1" dirty="0"/>
              <a:t>Be Creative:</a:t>
            </a:r>
            <a:r>
              <a:rPr lang="en-US" dirty="0"/>
              <a:t> Encourage new ideas and ways of designing to keep things fresh and exciting.</a:t>
            </a:r>
          </a:p>
          <a:p>
            <a:pPr marL="285750" indent="-285750">
              <a:lnSpc>
                <a:spcPct val="200000"/>
              </a:lnSpc>
              <a:buFont typeface="Wingdings" panose="05000000000000000000" pitchFamily="2" charset="2"/>
              <a:buChar char="v"/>
            </a:pPr>
            <a:r>
              <a:rPr lang="en-US" b="1" dirty="0"/>
              <a:t>Be a Recognizable Brand:</a:t>
            </a:r>
            <a:r>
              <a:rPr lang="en-US" dirty="0"/>
              <a:t> Make our name known and trusted in the fashion world.</a:t>
            </a:r>
          </a:p>
          <a:p>
            <a:pPr marL="285750" indent="-285750">
              <a:lnSpc>
                <a:spcPct val="200000"/>
              </a:lnSpc>
              <a:buFont typeface="Wingdings" panose="05000000000000000000" pitchFamily="2" charset="2"/>
              <a:buChar char="v"/>
            </a:pPr>
            <a:r>
              <a:rPr lang="en-US" b="1" dirty="0"/>
              <a:t>Go Global:</a:t>
            </a:r>
            <a:r>
              <a:rPr lang="en-US" dirty="0"/>
              <a:t> Share our designs with the world by selling online and teaming up with others.</a:t>
            </a:r>
          </a:p>
        </p:txBody>
      </p:sp>
    </p:spTree>
    <p:extLst>
      <p:ext uri="{BB962C8B-B14F-4D97-AF65-F5344CB8AC3E}">
        <p14:creationId xmlns:p14="http://schemas.microsoft.com/office/powerpoint/2010/main" val="93850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1975" y="-161607"/>
            <a:ext cx="10058400" cy="1188720"/>
          </a:xfrm>
        </p:spPr>
        <p:txBody>
          <a:bodyPr/>
          <a:lstStyle/>
          <a:p>
            <a:r>
              <a:rPr lang="en-US" b="1" dirty="0"/>
              <a:t>OUR ARCHIEVEMENTS:</a:t>
            </a:r>
          </a:p>
        </p:txBody>
      </p:sp>
      <p:sp>
        <p:nvSpPr>
          <p:cNvPr id="3" name="TextBox 2"/>
          <p:cNvSpPr txBox="1"/>
          <p:nvPr/>
        </p:nvSpPr>
        <p:spPr>
          <a:xfrm>
            <a:off x="419101" y="1205052"/>
            <a:ext cx="7296150" cy="5078313"/>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US" b="1" dirty="0"/>
              <a:t>Cool Designs:</a:t>
            </a:r>
            <a:r>
              <a:rPr lang="en-US" dirty="0"/>
              <a:t> People love our trendy and cool designs.</a:t>
            </a:r>
          </a:p>
          <a:p>
            <a:pPr marL="285750" indent="-285750">
              <a:lnSpc>
                <a:spcPct val="200000"/>
              </a:lnSpc>
              <a:buFont typeface="Wingdings" panose="05000000000000000000" pitchFamily="2" charset="2"/>
              <a:buChar char="v"/>
            </a:pPr>
            <a:r>
              <a:rPr lang="en-US" b="1" dirty="0"/>
              <a:t>Green Fashion:</a:t>
            </a:r>
            <a:r>
              <a:rPr lang="en-US" dirty="0"/>
              <a:t> We're known for using eco-friendly materials and practices.</a:t>
            </a:r>
          </a:p>
          <a:p>
            <a:pPr marL="285750" indent="-285750">
              <a:lnSpc>
                <a:spcPct val="200000"/>
              </a:lnSpc>
              <a:buFont typeface="Wingdings" panose="05000000000000000000" pitchFamily="2" charset="2"/>
              <a:buChar char="v"/>
            </a:pPr>
            <a:r>
              <a:rPr lang="en-US" b="1" dirty="0"/>
              <a:t>Happy Customers:</a:t>
            </a:r>
            <a:r>
              <a:rPr lang="en-US" dirty="0"/>
              <a:t> We have a lot of happy customers who love our products and service.</a:t>
            </a:r>
          </a:p>
          <a:p>
            <a:pPr marL="285750" indent="-285750">
              <a:lnSpc>
                <a:spcPct val="200000"/>
              </a:lnSpc>
              <a:buFont typeface="Wingdings" panose="05000000000000000000" pitchFamily="2" charset="2"/>
              <a:buChar char="v"/>
            </a:pPr>
            <a:r>
              <a:rPr lang="en-US" b="1" dirty="0"/>
              <a:t>Big Awards:</a:t>
            </a:r>
            <a:r>
              <a:rPr lang="en-US" dirty="0"/>
              <a:t> We won awards for being really good at fashion.</a:t>
            </a:r>
          </a:p>
          <a:p>
            <a:pPr marL="285750" indent="-285750">
              <a:lnSpc>
                <a:spcPct val="200000"/>
              </a:lnSpc>
              <a:buFont typeface="Wingdings" panose="05000000000000000000" pitchFamily="2" charset="2"/>
              <a:buChar char="v"/>
            </a:pPr>
            <a:r>
              <a:rPr lang="en-US" b="1" dirty="0"/>
              <a:t>Teamwork:</a:t>
            </a:r>
            <a:r>
              <a:rPr lang="en-US" dirty="0"/>
              <a:t> We worked with other cool brands and designers.</a:t>
            </a:r>
          </a:p>
          <a:p>
            <a:pPr marL="285750" indent="-285750">
              <a:lnSpc>
                <a:spcPct val="200000"/>
              </a:lnSpc>
              <a:buFont typeface="Wingdings" panose="05000000000000000000" pitchFamily="2" charset="2"/>
              <a:buChar char="v"/>
            </a:pPr>
            <a:r>
              <a:rPr lang="en-US" b="1" dirty="0"/>
              <a:t>Runway Success:</a:t>
            </a:r>
            <a:r>
              <a:rPr lang="en-US" dirty="0"/>
              <a:t> Our fashion shows were a big hit, and people loved our collections.</a:t>
            </a:r>
          </a:p>
        </p:txBody>
      </p:sp>
      <p:pic>
        <p:nvPicPr>
          <p:cNvPr id="4" name="Picture 3"/>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7467600" y="1205052"/>
            <a:ext cx="4305299" cy="4267200"/>
          </a:xfrm>
          <a:prstGeom prst="rect">
            <a:avLst/>
          </a:prstGeom>
        </p:spPr>
      </p:pic>
    </p:spTree>
    <p:extLst>
      <p:ext uri="{BB962C8B-B14F-4D97-AF65-F5344CB8AC3E}">
        <p14:creationId xmlns:p14="http://schemas.microsoft.com/office/powerpoint/2010/main" val="396820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550" y="-179070"/>
            <a:ext cx="10058400" cy="1188720"/>
          </a:xfrm>
        </p:spPr>
        <p:txBody>
          <a:bodyPr/>
          <a:lstStyle/>
          <a:p>
            <a:pPr algn="ctr"/>
            <a:r>
              <a:rPr lang="en-US" b="1" dirty="0"/>
              <a:t>OUR PRODUCT: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4337" y="342900"/>
            <a:ext cx="362223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4678" y="2990850"/>
            <a:ext cx="3254154" cy="35623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0050" y="415290"/>
            <a:ext cx="3324225" cy="3676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6" name="TextBox 5"/>
          <p:cNvSpPr txBox="1"/>
          <p:nvPr/>
        </p:nvSpPr>
        <p:spPr>
          <a:xfrm>
            <a:off x="9834895" y="4570095"/>
            <a:ext cx="1747506" cy="584775"/>
          </a:xfrm>
          <a:prstGeom prst="rect">
            <a:avLst/>
          </a:prstGeom>
          <a:noFill/>
        </p:spPr>
        <p:txBody>
          <a:bodyPr wrap="square" rtlCol="0">
            <a:spAutoFit/>
          </a:bodyPr>
          <a:lstStyle/>
          <a:p>
            <a:r>
              <a:rPr lang="en-US" sz="3200" b="1" i="1" dirty="0">
                <a:solidFill>
                  <a:schemeClr val="accent5">
                    <a:lumMod val="60000"/>
                    <a:lumOff val="40000"/>
                  </a:schemeClr>
                </a:solidFill>
              </a:rPr>
              <a:t>Shoes</a:t>
            </a:r>
          </a:p>
        </p:txBody>
      </p:sp>
      <p:sp>
        <p:nvSpPr>
          <p:cNvPr id="8" name="TextBox 7"/>
          <p:cNvSpPr txBox="1"/>
          <p:nvPr/>
        </p:nvSpPr>
        <p:spPr>
          <a:xfrm>
            <a:off x="5181600" y="1961227"/>
            <a:ext cx="2343151" cy="584775"/>
          </a:xfrm>
          <a:prstGeom prst="rect">
            <a:avLst/>
          </a:prstGeom>
          <a:noFill/>
        </p:spPr>
        <p:txBody>
          <a:bodyPr wrap="square" rtlCol="0">
            <a:spAutoFit/>
          </a:bodyPr>
          <a:lstStyle/>
          <a:p>
            <a:r>
              <a:rPr lang="en-US" sz="3200" b="1" i="1" dirty="0">
                <a:solidFill>
                  <a:schemeClr val="accent5">
                    <a:lumMod val="60000"/>
                    <a:lumOff val="40000"/>
                  </a:schemeClr>
                </a:solidFill>
              </a:rPr>
              <a:t>Garments</a:t>
            </a:r>
          </a:p>
        </p:txBody>
      </p:sp>
      <p:sp>
        <p:nvSpPr>
          <p:cNvPr id="9" name="TextBox 8"/>
          <p:cNvSpPr txBox="1"/>
          <p:nvPr/>
        </p:nvSpPr>
        <p:spPr>
          <a:xfrm>
            <a:off x="1289269" y="4848164"/>
            <a:ext cx="2343151" cy="584775"/>
          </a:xfrm>
          <a:prstGeom prst="rect">
            <a:avLst/>
          </a:prstGeom>
          <a:noFill/>
        </p:spPr>
        <p:txBody>
          <a:bodyPr wrap="square" rtlCol="0">
            <a:spAutoFit/>
          </a:bodyPr>
          <a:lstStyle/>
          <a:p>
            <a:r>
              <a:rPr lang="en-US" sz="3200" b="1" i="1" dirty="0">
                <a:solidFill>
                  <a:schemeClr val="accent5">
                    <a:lumMod val="60000"/>
                    <a:lumOff val="40000"/>
                  </a:schemeClr>
                </a:solidFill>
              </a:rPr>
              <a:t>Bags</a:t>
            </a:r>
          </a:p>
        </p:txBody>
      </p:sp>
    </p:spTree>
    <p:extLst>
      <p:ext uri="{BB962C8B-B14F-4D97-AF65-F5344CB8AC3E}">
        <p14:creationId xmlns:p14="http://schemas.microsoft.com/office/powerpoint/2010/main" val="23629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8700" y="228599"/>
            <a:ext cx="10058400" cy="741363"/>
          </a:xfrm>
        </p:spPr>
        <p:txBody>
          <a:bodyPr/>
          <a:lstStyle/>
          <a:p>
            <a:pPr algn="ctr"/>
            <a:r>
              <a:rPr lang="en-US" b="1" dirty="0"/>
              <a:t>PROFIT AND LOSS:</a:t>
            </a:r>
          </a:p>
        </p:txBody>
      </p:sp>
      <p:graphicFrame>
        <p:nvGraphicFramePr>
          <p:cNvPr id="3" name="Content Placeholder 5" descr="Donut Graph">
            <a:extLst>
              <a:ext uri="{FF2B5EF4-FFF2-40B4-BE49-F238E27FC236}">
                <a16:creationId xmlns:a16="http://schemas.microsoft.com/office/drawing/2014/main" id="{7DA7D383-0500-4639-A1D4-4FAB65F80027}"/>
              </a:ext>
            </a:extLst>
          </p:cNvPr>
          <p:cNvGraphicFramePr>
            <a:graphicFrameLocks/>
          </p:cNvGraphicFramePr>
          <p:nvPr>
            <p:extLst>
              <p:ext uri="{D42A27DB-BD31-4B8C-83A1-F6EECF244321}">
                <p14:modId xmlns:p14="http://schemas.microsoft.com/office/powerpoint/2010/main" val="710144608"/>
              </p:ext>
            </p:extLst>
          </p:nvPr>
        </p:nvGraphicFramePr>
        <p:xfrm>
          <a:off x="5816601" y="1819275"/>
          <a:ext cx="5956299" cy="360045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865762" y="1400334"/>
            <a:ext cx="4824919" cy="4438331"/>
          </a:xfrm>
          <a:prstGeom prst="rect">
            <a:avLst/>
          </a:prstGeom>
          <a:noFill/>
        </p:spPr>
        <p:txBody>
          <a:bodyPr wrap="square" rtlCol="0">
            <a:spAutoFit/>
          </a:bodyPr>
          <a:lstStyle/>
          <a:p>
            <a:pPr>
              <a:lnSpc>
                <a:spcPct val="200000"/>
              </a:lnSpc>
            </a:pPr>
            <a:r>
              <a:rPr lang="en-US" dirty="0"/>
              <a:t>In the dynamic world of fashion design, managing profit and loss is crucial for our company's success. We carefully balance the costs of creating high-quality, stylish products with the revenue generated from sales. This involves strategic pricing, cost-effective production methods, and staying mindful of market trends. </a:t>
            </a:r>
          </a:p>
        </p:txBody>
      </p:sp>
    </p:spTree>
    <p:extLst>
      <p:ext uri="{BB962C8B-B14F-4D97-AF65-F5344CB8AC3E}">
        <p14:creationId xmlns:p14="http://schemas.microsoft.com/office/powerpoint/2010/main" val="244513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789" y="126592"/>
            <a:ext cx="10058400" cy="880952"/>
          </a:xfrm>
        </p:spPr>
        <p:txBody>
          <a:bodyPr/>
          <a:lstStyle/>
          <a:p>
            <a:r>
              <a:rPr lang="en-US" b="1" dirty="0"/>
              <a:t>FINANCIAL:</a:t>
            </a:r>
          </a:p>
        </p:txBody>
      </p:sp>
      <p:sp>
        <p:nvSpPr>
          <p:cNvPr id="3" name="Rectangle 2">
            <a:extLst>
              <a:ext uri="{FF2B5EF4-FFF2-40B4-BE49-F238E27FC236}">
                <a16:creationId xmlns:a16="http://schemas.microsoft.com/office/drawing/2014/main" id="{72626586-E5B7-4FAA-B42D-0BE08873B33B}"/>
              </a:ext>
            </a:extLst>
          </p:cNvPr>
          <p:cNvSpPr/>
          <p:nvPr/>
        </p:nvSpPr>
        <p:spPr>
          <a:xfrm>
            <a:off x="424450" y="1233967"/>
            <a:ext cx="5488672" cy="5632311"/>
          </a:xfrm>
          <a:prstGeom prst="rect">
            <a:avLst/>
          </a:prstGeom>
        </p:spPr>
        <p:txBody>
          <a:bodyPr wrap="square">
            <a:spAutoFit/>
          </a:bodyPr>
          <a:lstStyle/>
          <a:p>
            <a:pPr marL="285750" indent="-285750">
              <a:lnSpc>
                <a:spcPct val="200000"/>
              </a:lnSpc>
              <a:buFont typeface="Wingdings" panose="05000000000000000000" pitchFamily="2" charset="2"/>
              <a:buChar char="v"/>
            </a:pPr>
            <a:r>
              <a:rPr lang="en-US" b="1" i="1" dirty="0">
                <a:solidFill>
                  <a:srgbClr val="374151"/>
                </a:solidFill>
                <a:latin typeface="+mj-lt"/>
              </a:rPr>
              <a:t>Revenue Streams:</a:t>
            </a:r>
            <a:endParaRPr lang="en-US" i="1" dirty="0">
              <a:solidFill>
                <a:srgbClr val="374151"/>
              </a:solidFill>
              <a:latin typeface="+mj-lt"/>
            </a:endParaRPr>
          </a:p>
          <a:p>
            <a:pPr>
              <a:lnSpc>
                <a:spcPct val="200000"/>
              </a:lnSpc>
              <a:buFont typeface="Arial" panose="020B0604020202020204" pitchFamily="34" charset="0"/>
              <a:buChar char="•"/>
            </a:pPr>
            <a:r>
              <a:rPr lang="en-US" dirty="0">
                <a:solidFill>
                  <a:srgbClr val="374151"/>
                </a:solidFill>
                <a:latin typeface="+mj-lt"/>
              </a:rPr>
              <a:t>Apparel Sales: $1 million</a:t>
            </a:r>
          </a:p>
          <a:p>
            <a:pPr>
              <a:lnSpc>
                <a:spcPct val="200000"/>
              </a:lnSpc>
              <a:buFont typeface="Arial" panose="020B0604020202020204" pitchFamily="34" charset="0"/>
              <a:buChar char="•"/>
            </a:pPr>
            <a:r>
              <a:rPr lang="en-US" dirty="0">
                <a:solidFill>
                  <a:srgbClr val="374151"/>
                </a:solidFill>
                <a:latin typeface="+mj-lt"/>
              </a:rPr>
              <a:t>Accessories Sales: $1 million</a:t>
            </a:r>
          </a:p>
          <a:p>
            <a:pPr>
              <a:lnSpc>
                <a:spcPct val="200000"/>
              </a:lnSpc>
              <a:buFont typeface="Arial" panose="020B0604020202020204" pitchFamily="34" charset="0"/>
              <a:buChar char="•"/>
            </a:pPr>
            <a:r>
              <a:rPr lang="en-US" b="1" i="1" dirty="0">
                <a:solidFill>
                  <a:srgbClr val="374151"/>
                </a:solidFill>
                <a:latin typeface="+mj-lt"/>
              </a:rPr>
              <a:t>Expense Breakdown</a:t>
            </a:r>
            <a:r>
              <a:rPr lang="en-US" b="1" dirty="0">
                <a:solidFill>
                  <a:srgbClr val="374151"/>
                </a:solidFill>
                <a:latin typeface="Söhne"/>
              </a:rPr>
              <a:t>:</a:t>
            </a:r>
            <a:endParaRPr lang="en-US" dirty="0">
              <a:solidFill>
                <a:srgbClr val="374151"/>
              </a:solidFill>
              <a:latin typeface="Söhne"/>
            </a:endParaRPr>
          </a:p>
          <a:p>
            <a:pPr>
              <a:lnSpc>
                <a:spcPct val="200000"/>
              </a:lnSpc>
              <a:buFont typeface="Arial" panose="020B0604020202020204" pitchFamily="34" charset="0"/>
              <a:buChar char="•"/>
            </a:pPr>
            <a:r>
              <a:rPr lang="en-US" dirty="0">
                <a:solidFill>
                  <a:srgbClr val="374151"/>
                </a:solidFill>
                <a:latin typeface="+mj-lt"/>
              </a:rPr>
              <a:t>Cost of Goods Sold (COGS): </a:t>
            </a:r>
            <a:r>
              <a:rPr lang="en-US" b="1" dirty="0">
                <a:solidFill>
                  <a:srgbClr val="374151"/>
                </a:solidFill>
                <a:latin typeface="+mj-lt"/>
              </a:rPr>
              <a:t>$100 </a:t>
            </a:r>
            <a:r>
              <a:rPr lang="en-US" dirty="0">
                <a:solidFill>
                  <a:srgbClr val="374151"/>
                </a:solidFill>
                <a:latin typeface="+mj-lt"/>
              </a:rPr>
              <a:t>LACS</a:t>
            </a:r>
          </a:p>
          <a:p>
            <a:pPr>
              <a:lnSpc>
                <a:spcPct val="200000"/>
              </a:lnSpc>
              <a:buFont typeface="Arial" panose="020B0604020202020204" pitchFamily="34" charset="0"/>
              <a:buChar char="•"/>
            </a:pPr>
            <a:r>
              <a:rPr lang="en-US" dirty="0">
                <a:solidFill>
                  <a:srgbClr val="374151"/>
                </a:solidFill>
                <a:latin typeface="+mj-lt"/>
              </a:rPr>
              <a:t>Operating Expenses (Marketing, Salaries, Rent, R&amp;D): $1 million</a:t>
            </a:r>
          </a:p>
          <a:p>
            <a:pPr marL="285750" indent="-285750">
              <a:lnSpc>
                <a:spcPct val="200000"/>
              </a:lnSpc>
              <a:buFont typeface="Wingdings" panose="05000000000000000000" pitchFamily="2" charset="2"/>
              <a:buChar char="v"/>
            </a:pPr>
            <a:r>
              <a:rPr lang="en-US" b="1" i="1" dirty="0">
                <a:solidFill>
                  <a:srgbClr val="374151"/>
                </a:solidFill>
                <a:latin typeface="+mj-lt"/>
              </a:rPr>
              <a:t>3. Financial Performance:</a:t>
            </a:r>
            <a:endParaRPr lang="en-US" i="1" dirty="0">
              <a:solidFill>
                <a:srgbClr val="374151"/>
              </a:solidFill>
              <a:latin typeface="+mj-lt"/>
            </a:endParaRPr>
          </a:p>
          <a:p>
            <a:pPr>
              <a:lnSpc>
                <a:spcPct val="200000"/>
              </a:lnSpc>
              <a:buFont typeface="Arial" panose="020B0604020202020204" pitchFamily="34" charset="0"/>
              <a:buChar char="•"/>
            </a:pPr>
            <a:r>
              <a:rPr lang="en-US" dirty="0">
                <a:solidFill>
                  <a:srgbClr val="374151"/>
                </a:solidFill>
              </a:rPr>
              <a:t>Gross Profit Margin: </a:t>
            </a:r>
            <a:r>
              <a:rPr lang="en-US" b="1" dirty="0">
                <a:solidFill>
                  <a:srgbClr val="374151"/>
                </a:solidFill>
              </a:rPr>
              <a:t>30%</a:t>
            </a:r>
          </a:p>
          <a:p>
            <a:pPr>
              <a:lnSpc>
                <a:spcPct val="200000"/>
              </a:lnSpc>
              <a:buFont typeface="Arial" panose="020B0604020202020204" pitchFamily="34" charset="0"/>
              <a:buChar char="•"/>
            </a:pPr>
            <a:r>
              <a:rPr lang="en-US" dirty="0">
                <a:solidFill>
                  <a:srgbClr val="374151"/>
                </a:solidFill>
              </a:rPr>
              <a:t>Net Profit Margin: </a:t>
            </a:r>
            <a:r>
              <a:rPr lang="en-US" b="1" dirty="0">
                <a:solidFill>
                  <a:srgbClr val="374151"/>
                </a:solidFill>
              </a:rPr>
              <a:t>15%</a:t>
            </a:r>
          </a:p>
        </p:txBody>
      </p:sp>
      <p:sp>
        <p:nvSpPr>
          <p:cNvPr id="4" name="TextBox 3"/>
          <p:cNvSpPr txBox="1"/>
          <p:nvPr/>
        </p:nvSpPr>
        <p:spPr>
          <a:xfrm>
            <a:off x="6435633" y="1338469"/>
            <a:ext cx="5982789" cy="4801314"/>
          </a:xfrm>
          <a:prstGeom prst="rect">
            <a:avLst/>
          </a:prstGeom>
          <a:noFill/>
        </p:spPr>
        <p:txBody>
          <a:bodyPr wrap="square" rtlCol="0">
            <a:spAutoFit/>
          </a:bodyPr>
          <a:lstStyle/>
          <a:p>
            <a:pPr marL="285750" indent="-285750">
              <a:lnSpc>
                <a:spcPct val="200000"/>
              </a:lnSpc>
              <a:buFont typeface="Wingdings" panose="05000000000000000000" pitchFamily="2" charset="2"/>
              <a:buChar char="v"/>
            </a:pPr>
            <a:r>
              <a:rPr lang="en-US" b="1" i="1" dirty="0">
                <a:solidFill>
                  <a:srgbClr val="374151"/>
                </a:solidFill>
              </a:rPr>
              <a:t>4. Future Outlook:</a:t>
            </a:r>
            <a:endParaRPr lang="en-US" i="1" dirty="0">
              <a:solidFill>
                <a:srgbClr val="374151"/>
              </a:solidFill>
            </a:endParaRPr>
          </a:p>
          <a:p>
            <a:pPr>
              <a:lnSpc>
                <a:spcPct val="200000"/>
              </a:lnSpc>
              <a:buFont typeface="Arial" panose="020B0604020202020204" pitchFamily="34" charset="0"/>
              <a:buChar char="•"/>
            </a:pPr>
            <a:r>
              <a:rPr lang="en-US" dirty="0">
                <a:solidFill>
                  <a:srgbClr val="374151"/>
                </a:solidFill>
              </a:rPr>
              <a:t>Sales Forecasts:</a:t>
            </a:r>
            <a:r>
              <a:rPr lang="en-US" b="1" dirty="0">
                <a:solidFill>
                  <a:srgbClr val="374151"/>
                </a:solidFill>
              </a:rPr>
              <a:t> 20% </a:t>
            </a:r>
            <a:r>
              <a:rPr lang="en-US" dirty="0">
                <a:solidFill>
                  <a:srgbClr val="374151"/>
                </a:solidFill>
              </a:rPr>
              <a:t>growth</a:t>
            </a:r>
          </a:p>
          <a:p>
            <a:pPr>
              <a:lnSpc>
                <a:spcPct val="200000"/>
              </a:lnSpc>
              <a:buFont typeface="Arial" panose="020B0604020202020204" pitchFamily="34" charset="0"/>
              <a:buChar char="•"/>
            </a:pPr>
            <a:r>
              <a:rPr lang="en-US" dirty="0">
                <a:solidFill>
                  <a:srgbClr val="374151"/>
                </a:solidFill>
              </a:rPr>
              <a:t>Profitability Goals: Achieving </a:t>
            </a:r>
            <a:r>
              <a:rPr lang="en-US" b="1" dirty="0">
                <a:solidFill>
                  <a:srgbClr val="374151"/>
                </a:solidFill>
              </a:rPr>
              <a:t>18%</a:t>
            </a:r>
            <a:r>
              <a:rPr lang="en-US" dirty="0">
                <a:solidFill>
                  <a:srgbClr val="374151"/>
                </a:solidFill>
              </a:rPr>
              <a:t> margin</a:t>
            </a:r>
          </a:p>
          <a:p>
            <a:pPr marL="285750" indent="-285750">
              <a:lnSpc>
                <a:spcPct val="200000"/>
              </a:lnSpc>
              <a:buFont typeface="Wingdings" panose="05000000000000000000" pitchFamily="2" charset="2"/>
              <a:buChar char="v"/>
            </a:pPr>
            <a:r>
              <a:rPr lang="en-US" b="1" i="1" dirty="0">
                <a:solidFill>
                  <a:srgbClr val="374151"/>
                </a:solidFill>
              </a:rPr>
              <a:t>5. Investment Opportunities:</a:t>
            </a:r>
            <a:endParaRPr lang="en-US" i="1" dirty="0">
              <a:solidFill>
                <a:srgbClr val="374151"/>
              </a:solidFill>
            </a:endParaRPr>
          </a:p>
          <a:p>
            <a:pPr>
              <a:lnSpc>
                <a:spcPct val="200000"/>
              </a:lnSpc>
              <a:buFont typeface="Arial" panose="020B0604020202020204" pitchFamily="34" charset="0"/>
              <a:buChar char="•"/>
            </a:pPr>
            <a:r>
              <a:rPr lang="en-US" dirty="0">
                <a:solidFill>
                  <a:srgbClr val="374151"/>
                </a:solidFill>
              </a:rPr>
              <a:t>Seeking investment for expansion</a:t>
            </a:r>
          </a:p>
          <a:p>
            <a:pPr>
              <a:lnSpc>
                <a:spcPct val="200000"/>
              </a:lnSpc>
              <a:buFont typeface="Arial" panose="020B0604020202020204" pitchFamily="34" charset="0"/>
              <a:buChar char="•"/>
            </a:pPr>
            <a:r>
              <a:rPr lang="en-US" dirty="0">
                <a:solidFill>
                  <a:srgbClr val="374151"/>
                </a:solidFill>
              </a:rPr>
              <a:t>Utilization of Funds: Marketing </a:t>
            </a:r>
            <a:r>
              <a:rPr lang="en-US" b="1" dirty="0">
                <a:solidFill>
                  <a:srgbClr val="374151"/>
                </a:solidFill>
              </a:rPr>
              <a:t>(30%), </a:t>
            </a:r>
            <a:r>
              <a:rPr lang="en-US" dirty="0">
                <a:solidFill>
                  <a:srgbClr val="374151"/>
                </a:solidFill>
              </a:rPr>
              <a:t>Production </a:t>
            </a:r>
            <a:r>
              <a:rPr lang="en-US" b="1" dirty="0">
                <a:solidFill>
                  <a:srgbClr val="374151"/>
                </a:solidFill>
              </a:rPr>
              <a:t>(40%), </a:t>
            </a:r>
            <a:r>
              <a:rPr lang="en-US" dirty="0">
                <a:solidFill>
                  <a:srgbClr val="374151"/>
                </a:solidFill>
              </a:rPr>
              <a:t>Innovation </a:t>
            </a:r>
            <a:r>
              <a:rPr lang="en-US" b="1" dirty="0">
                <a:solidFill>
                  <a:srgbClr val="374151"/>
                </a:solidFill>
              </a:rPr>
              <a:t>(30%)</a:t>
            </a:r>
          </a:p>
          <a:p>
            <a:pPr>
              <a:lnSpc>
                <a:spcPct val="200000"/>
              </a:lnSpc>
              <a:buFont typeface="Arial" panose="020B0604020202020204" pitchFamily="34" charset="0"/>
              <a:buChar char="•"/>
            </a:pPr>
            <a:r>
              <a:rPr lang="en-US" dirty="0">
                <a:solidFill>
                  <a:srgbClr val="374151"/>
                </a:solidFill>
              </a:rPr>
              <a:t>Expected Return on Investment: </a:t>
            </a:r>
            <a:r>
              <a:rPr lang="en-US" b="1" dirty="0">
                <a:solidFill>
                  <a:srgbClr val="374151"/>
                </a:solidFill>
              </a:rPr>
              <a:t>25%</a:t>
            </a:r>
          </a:p>
          <a:p>
            <a:endParaRPr lang="en-US" dirty="0"/>
          </a:p>
        </p:txBody>
      </p:sp>
    </p:spTree>
    <p:extLst>
      <p:ext uri="{BB962C8B-B14F-4D97-AF65-F5344CB8AC3E}">
        <p14:creationId xmlns:p14="http://schemas.microsoft.com/office/powerpoint/2010/main" val="937894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rry Blossom 16x9">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17.potx" id="{A8D831F9-2DA4-4700-B230-431725864604}" vid="{ED9A2A59-32A4-4461-8593-D9E87F204B18}"/>
    </a:ext>
  </a:extLst>
</a:theme>
</file>

<file path=ppt/theme/theme2.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erryBlossom">
      <a:dk1>
        <a:srgbClr val="595959"/>
      </a:dk1>
      <a:lt1>
        <a:sysClr val="window" lastClr="FFFFFF"/>
      </a:lt1>
      <a:dk2>
        <a:srgbClr val="000000"/>
      </a:dk2>
      <a:lt2>
        <a:srgbClr val="F6F7E4"/>
      </a:lt2>
      <a:accent1>
        <a:srgbClr val="C44475"/>
      </a:accent1>
      <a:accent2>
        <a:srgbClr val="FA906A"/>
      </a:accent2>
      <a:accent3>
        <a:srgbClr val="FCB268"/>
      </a:accent3>
      <a:accent4>
        <a:srgbClr val="DB6B70"/>
      </a:accent4>
      <a:accent5>
        <a:srgbClr val="D680A5"/>
      </a:accent5>
      <a:accent6>
        <a:srgbClr val="BA7362"/>
      </a:accent6>
      <a:hlink>
        <a:srgbClr val="DB6B70"/>
      </a:hlink>
      <a:folHlink>
        <a:srgbClr val="969696"/>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Cherry blossom nature presentation (widescreen)</Template>
  <TotalTime>91</TotalTime>
  <Words>738</Words>
  <Application>Microsoft Office PowerPoint</Application>
  <PresentationFormat>Widescreen</PresentationFormat>
  <Paragraphs>62</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Cambria</vt:lpstr>
      <vt:lpstr>Lucida Calligraphy</vt:lpstr>
      <vt:lpstr>Söhne</vt:lpstr>
      <vt:lpstr>Wingdings</vt:lpstr>
      <vt:lpstr>Cherry Blossom 16x9</vt:lpstr>
      <vt:lpstr>DEEPWEAR</vt:lpstr>
      <vt:lpstr>COMPANY OBJECTIVE:</vt:lpstr>
      <vt:lpstr>TEAM MEMBERS:</vt:lpstr>
      <vt:lpstr>WHAT WE DO</vt:lpstr>
      <vt:lpstr>OUR TARGET</vt:lpstr>
      <vt:lpstr>OUR ARCHIEVEMENTS:</vt:lpstr>
      <vt:lpstr>OUR PRODUCT:</vt:lpstr>
      <vt:lpstr>PROFIT AND LOSS:</vt:lpstr>
      <vt:lpstr>FINANCIAL:</vt:lpstr>
      <vt:lpstr>OUR DREAMS:</vt:lpstr>
      <vt:lpstr>COLLABORATE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haroon traders</dc:creator>
  <cp:lastModifiedBy>Administrator</cp:lastModifiedBy>
  <cp:revision>12</cp:revision>
  <dcterms:created xsi:type="dcterms:W3CDTF">2024-01-19T16:07:28Z</dcterms:created>
  <dcterms:modified xsi:type="dcterms:W3CDTF">2024-01-19T20:24:11Z</dcterms:modified>
</cp:coreProperties>
</file>